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58" r:id="rId5"/>
    <p:sldId id="275" r:id="rId6"/>
    <p:sldId id="276" r:id="rId7"/>
    <p:sldId id="273" r:id="rId8"/>
    <p:sldId id="259" r:id="rId9"/>
    <p:sldId id="260" r:id="rId10"/>
    <p:sldId id="261" r:id="rId11"/>
    <p:sldId id="262" r:id="rId12"/>
    <p:sldId id="263" r:id="rId13"/>
    <p:sldId id="264" r:id="rId14"/>
    <p:sldId id="266" r:id="rId15"/>
    <p:sldId id="267" r:id="rId16"/>
    <p:sldId id="268" r:id="rId17"/>
    <p:sldId id="269" r:id="rId18"/>
    <p:sldId id="270" r:id="rId19"/>
    <p:sldId id="271" r:id="rId20"/>
    <p:sldId id="272" r:id="rId21"/>
    <p:sldId id="2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EB716A-263E-8B46-94C8-2F3AECDB8A1C}" type="datetimeFigureOut">
              <a:rPr lang="en-US" smtClean="0"/>
              <a:pPr/>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EB716A-263E-8B46-94C8-2F3AECDB8A1C}" type="datetimeFigureOut">
              <a:rPr lang="en-US" smtClean="0"/>
              <a:pPr/>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EB716A-263E-8B46-94C8-2F3AECDB8A1C}" type="datetimeFigureOut">
              <a:rPr lang="en-US" smtClean="0"/>
              <a:pPr/>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EB716A-263E-8B46-94C8-2F3AECDB8A1C}" type="datetimeFigureOut">
              <a:rPr lang="en-US" smtClean="0"/>
              <a:pPr/>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EB716A-263E-8B46-94C8-2F3AECDB8A1C}" type="datetimeFigureOut">
              <a:rPr lang="en-US" smtClean="0"/>
              <a:pPr/>
              <a:t>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EB716A-263E-8B46-94C8-2F3AECDB8A1C}" type="datetimeFigureOut">
              <a:rPr lang="en-US" smtClean="0"/>
              <a:pPr/>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EB716A-263E-8B46-94C8-2F3AECDB8A1C}" type="datetimeFigureOut">
              <a:rPr lang="en-US" smtClean="0"/>
              <a:pPr/>
              <a:t>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EB716A-263E-8B46-94C8-2F3AECDB8A1C}" type="datetimeFigureOut">
              <a:rPr lang="en-US" smtClean="0"/>
              <a:pPr/>
              <a:t>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B716A-263E-8B46-94C8-2F3AECDB8A1C}" type="datetimeFigureOut">
              <a:rPr lang="en-US" smtClean="0"/>
              <a:pPr/>
              <a:t>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EB716A-263E-8B46-94C8-2F3AECDB8A1C}" type="datetimeFigureOut">
              <a:rPr lang="en-US" smtClean="0"/>
              <a:pPr/>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EB716A-263E-8B46-94C8-2F3AECDB8A1C}" type="datetimeFigureOut">
              <a:rPr lang="en-US" smtClean="0"/>
              <a:pPr/>
              <a:t>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227FF-4BCA-6A4B-B9CD-7A7344B2BF1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B716A-263E-8B46-94C8-2F3AECDB8A1C}" type="datetimeFigureOut">
              <a:rPr lang="en-US" smtClean="0"/>
              <a:pPr/>
              <a:t>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227FF-4BCA-6A4B-B9CD-7A7344B2BF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scff.simon365.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pas.com/employers/services/veba-hrahs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fortress.wa.gov/drs/retirementplanning/main.as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fortress.wa.gov/drs/retirementplanning/main.as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drs.w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nwps401k.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issionsq.org" TargetMode="External"/><Relationship Id="rId2" Type="http://schemas.openxmlformats.org/officeDocument/2006/relationships/hyperlink" Target="https://www.icmarc.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100" y="3300196"/>
            <a:ext cx="7772400" cy="2111652"/>
          </a:xfrm>
        </p:spPr>
        <p:txBody>
          <a:bodyPr/>
          <a:lstStyle/>
          <a:p>
            <a:r>
              <a:rPr lang="en-US" dirty="0"/>
              <a:t>Retirement Benefits</a:t>
            </a:r>
            <a:br>
              <a:rPr lang="en-US" dirty="0"/>
            </a:br>
            <a:r>
              <a:rPr lang="en-US" dirty="0"/>
              <a:t>Review		</a:t>
            </a:r>
          </a:p>
        </p:txBody>
      </p:sp>
      <p:sp>
        <p:nvSpPr>
          <p:cNvPr id="3" name="Subtitle 2"/>
          <p:cNvSpPr>
            <a:spLocks noGrp="1"/>
          </p:cNvSpPr>
          <p:nvPr>
            <p:ph type="subTitle" idx="1"/>
          </p:nvPr>
        </p:nvSpPr>
        <p:spPr>
          <a:xfrm>
            <a:off x="1371600" y="5411848"/>
            <a:ext cx="6400800" cy="226951"/>
          </a:xfrm>
        </p:spPr>
        <p:txBody>
          <a:bodyPr>
            <a:normAutofit fontScale="32500" lnSpcReduction="20000"/>
          </a:bodyPr>
          <a:lstStyle/>
          <a:p>
            <a:endParaRPr lang="en-US" dirty="0"/>
          </a:p>
        </p:txBody>
      </p:sp>
      <p:pic>
        <p:nvPicPr>
          <p:cNvPr id="4" name="Picture 3" descr="kirkland2545.png"/>
          <p:cNvPicPr>
            <a:picLocks noChangeAspect="1"/>
          </p:cNvPicPr>
          <p:nvPr/>
        </p:nvPicPr>
        <p:blipFill>
          <a:blip r:embed="rId2"/>
          <a:stretch>
            <a:fillRect/>
          </a:stretch>
        </p:blipFill>
        <p:spPr>
          <a:xfrm>
            <a:off x="685800" y="658596"/>
            <a:ext cx="7759700" cy="2641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MERP</a:t>
            </a:r>
          </a:p>
        </p:txBody>
      </p:sp>
      <p:sp>
        <p:nvSpPr>
          <p:cNvPr id="3" name="Content Placeholder 2"/>
          <p:cNvSpPr>
            <a:spLocks noGrp="1"/>
          </p:cNvSpPr>
          <p:nvPr>
            <p:ph idx="1"/>
          </p:nvPr>
        </p:nvSpPr>
        <p:spPr/>
        <p:txBody>
          <a:bodyPr/>
          <a:lstStyle/>
          <a:p>
            <a:r>
              <a:rPr lang="en-US" dirty="0"/>
              <a:t>-$75 a month contributed</a:t>
            </a:r>
          </a:p>
          <a:p>
            <a:r>
              <a:rPr lang="en-US" u="sng" dirty="0">
                <a:hlinkClick r:id="rId2"/>
              </a:rPr>
              <a:t>https://wscff.simon365.com/</a:t>
            </a:r>
            <a:endParaRPr lang="en-US" u="sng" dirty="0"/>
          </a:p>
          <a:p>
            <a:r>
              <a:rPr lang="en-US" dirty="0"/>
              <a:t>A credit based benefit only </a:t>
            </a:r>
            <a:r>
              <a:rPr lang="en-US" dirty="0" err="1"/>
              <a:t>accesible</a:t>
            </a:r>
            <a:r>
              <a:rPr lang="en-US" dirty="0"/>
              <a:t> upon retirement</a:t>
            </a:r>
          </a:p>
          <a:p>
            <a:r>
              <a:rPr lang="en-US" dirty="0"/>
              <a:t>For medical expenses and premiums</a:t>
            </a:r>
          </a:p>
          <a:p>
            <a:r>
              <a:rPr lang="en-US" dirty="0"/>
              <a:t>Monthly payment for life as long as you have qualified expenses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HRA(VEBA)</a:t>
            </a:r>
          </a:p>
        </p:txBody>
      </p:sp>
      <p:sp>
        <p:nvSpPr>
          <p:cNvPr id="3" name="Content Placeholder 2"/>
          <p:cNvSpPr>
            <a:spLocks noGrp="1"/>
          </p:cNvSpPr>
          <p:nvPr>
            <p:ph idx="1"/>
          </p:nvPr>
        </p:nvSpPr>
        <p:spPr/>
        <p:txBody>
          <a:bodyPr/>
          <a:lstStyle/>
          <a:p>
            <a:r>
              <a:rPr lang="en-US" dirty="0"/>
              <a:t>BPAS/VEBA-$1500 contributed in January and July-$3000 annually for LEOFF Plan B members</a:t>
            </a:r>
          </a:p>
          <a:p>
            <a:r>
              <a:rPr lang="en-US" dirty="0"/>
              <a:t>Kaiser $600 contributed annually</a:t>
            </a:r>
          </a:p>
          <a:p>
            <a:r>
              <a:rPr lang="en-US" u="sng" dirty="0">
                <a:hlinkClick r:id="rId2"/>
              </a:rPr>
              <a:t>https://www.bpas.com/employers/services/veba-hrahsa/</a:t>
            </a:r>
            <a:r>
              <a:rPr lang="en-US"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Security</a:t>
            </a:r>
          </a:p>
        </p:txBody>
      </p:sp>
      <p:sp>
        <p:nvSpPr>
          <p:cNvPr id="3" name="Content Placeholder 2"/>
          <p:cNvSpPr>
            <a:spLocks noGrp="1"/>
          </p:cNvSpPr>
          <p:nvPr>
            <p:ph idx="1"/>
          </p:nvPr>
        </p:nvSpPr>
        <p:spPr/>
        <p:txBody>
          <a:bodyPr>
            <a:normAutofit fontScale="92500" lnSpcReduction="20000"/>
          </a:bodyPr>
          <a:lstStyle/>
          <a:p>
            <a:r>
              <a:rPr lang="en-US" b="1" dirty="0"/>
              <a:t>Determining Your Eligibility</a:t>
            </a:r>
          </a:p>
          <a:p>
            <a:r>
              <a:rPr lang="en-US" dirty="0"/>
              <a:t>Since the City of Kirkland does not participate in Social Security, you will either need at least 40 quarters (4 credits </a:t>
            </a:r>
            <a:r>
              <a:rPr lang="en-US" dirty="0" err="1"/>
              <a:t>x</a:t>
            </a:r>
            <a:r>
              <a:rPr lang="en-US" dirty="0"/>
              <a:t> 10 years) in a job that was covered by Social Security, or you may be eligible to receive Social Security benefits based on your spouse’s employment.  Additionally, your benefit may be reduced by one of two provisions: the “government pension offset” or “windfall elimination provision”.  These provisions will be discussed later in this section.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Sick Leave </a:t>
            </a:r>
            <a:r>
              <a:rPr lang="en-US" dirty="0" err="1"/>
              <a:t>Cashout</a:t>
            </a:r>
            <a:endParaRPr lang="en-US" dirty="0"/>
          </a:p>
        </p:txBody>
      </p:sp>
      <p:sp>
        <p:nvSpPr>
          <p:cNvPr id="3" name="Content Placeholder 2"/>
          <p:cNvSpPr>
            <a:spLocks noGrp="1"/>
          </p:cNvSpPr>
          <p:nvPr>
            <p:ph idx="1"/>
          </p:nvPr>
        </p:nvSpPr>
        <p:spPr/>
        <p:txBody>
          <a:bodyPr/>
          <a:lstStyle/>
          <a:p>
            <a:r>
              <a:rPr lang="en-US" dirty="0"/>
              <a:t>Conversion of Sick Leave </a:t>
            </a:r>
            <a:r>
              <a:rPr lang="en-US" dirty="0" err="1"/>
              <a:t>Cashout</a:t>
            </a:r>
            <a:r>
              <a:rPr lang="en-US" dirty="0"/>
              <a:t> to Retiree Medical Account</a:t>
            </a:r>
          </a:p>
          <a:p>
            <a:r>
              <a:rPr lang="en-US" dirty="0"/>
              <a:t>Sick Leave hours </a:t>
            </a:r>
            <a:r>
              <a:rPr lang="en-US" dirty="0" err="1"/>
              <a:t>x</a:t>
            </a:r>
            <a:r>
              <a:rPr lang="en-US" dirty="0"/>
              <a:t> regular rate of pay </a:t>
            </a:r>
            <a:r>
              <a:rPr lang="en-US" dirty="0" err="1"/>
              <a:t>x</a:t>
            </a:r>
            <a:r>
              <a:rPr lang="en-US" dirty="0"/>
              <a:t> $0.50</a:t>
            </a:r>
          </a:p>
          <a:p>
            <a:r>
              <a:rPr lang="en-US" dirty="0"/>
              <a:t>Not to exceed $10,500</a:t>
            </a:r>
          </a:p>
          <a:p>
            <a:r>
              <a:rPr lang="en-US" dirty="0"/>
              <a:t>Shall only be used for retiree health insurance premiums or health </a:t>
            </a:r>
            <a:r>
              <a:rPr lang="en-US"/>
              <a:t>service expenses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Thinking About Retiring?</a:t>
            </a:r>
          </a:p>
        </p:txBody>
      </p:sp>
      <p:sp>
        <p:nvSpPr>
          <p:cNvPr id="3" name="Content Placeholder 2"/>
          <p:cNvSpPr>
            <a:spLocks noGrp="1"/>
          </p:cNvSpPr>
          <p:nvPr>
            <p:ph idx="1"/>
          </p:nvPr>
        </p:nvSpPr>
        <p:spPr>
          <a:xfrm>
            <a:off x="457200" y="1417638"/>
            <a:ext cx="8229600" cy="5140087"/>
          </a:xfrm>
        </p:spPr>
        <p:txBody>
          <a:bodyPr>
            <a:normAutofit fontScale="47500" lnSpcReduction="20000"/>
          </a:bodyPr>
          <a:lstStyle/>
          <a:p>
            <a:pPr lvl="0">
              <a:buNone/>
            </a:pPr>
            <a:r>
              <a:rPr lang="en-US" dirty="0"/>
              <a:t>Verify that your beneficiary information is correct for MEBT (Human Resources), PERS/PSERS/LEOFF</a:t>
            </a:r>
          </a:p>
          <a:p>
            <a:pPr lvl="0">
              <a:buNone/>
            </a:pPr>
            <a:r>
              <a:rPr lang="en-US" dirty="0"/>
              <a:t>(Department of Retirement Systems) and/or 457 Deferred Compensation account (ICMA).</a:t>
            </a:r>
          </a:p>
          <a:p>
            <a:pPr>
              <a:buNone/>
            </a:pPr>
            <a:r>
              <a:rPr lang="en-US" dirty="0"/>
              <a:t> </a:t>
            </a:r>
          </a:p>
          <a:p>
            <a:pPr lvl="0">
              <a:buNone/>
            </a:pPr>
            <a:r>
              <a:rPr lang="en-US" dirty="0"/>
              <a:t>Have a will drafted, if you don’t already have one.  A will stipulates how your property will be distributed</a:t>
            </a:r>
          </a:p>
          <a:p>
            <a:pPr lvl="0">
              <a:buNone/>
            </a:pPr>
            <a:r>
              <a:rPr lang="en-US" dirty="0"/>
              <a:t>in the event of your death.</a:t>
            </a:r>
          </a:p>
          <a:p>
            <a:pPr>
              <a:buNone/>
            </a:pPr>
            <a:r>
              <a:rPr lang="en-US" dirty="0"/>
              <a:t> </a:t>
            </a:r>
          </a:p>
          <a:p>
            <a:pPr lvl="0">
              <a:buNone/>
            </a:pPr>
            <a:r>
              <a:rPr lang="en-US" dirty="0"/>
              <a:t>Hire a professional financial planner to help make decisions regarding investments, taxes, insurance, and</a:t>
            </a:r>
          </a:p>
          <a:p>
            <a:pPr lvl="0">
              <a:buNone/>
            </a:pPr>
            <a:r>
              <a:rPr lang="en-US" dirty="0"/>
              <a:t>other financial issues affecting your retirement.</a:t>
            </a:r>
          </a:p>
          <a:p>
            <a:pPr>
              <a:buNone/>
            </a:pPr>
            <a:r>
              <a:rPr lang="en-US" dirty="0"/>
              <a:t> </a:t>
            </a:r>
          </a:p>
          <a:p>
            <a:pPr lvl="0">
              <a:buNone/>
            </a:pPr>
            <a:r>
              <a:rPr lang="en-US" dirty="0"/>
              <a:t>Contact Social Security to get a summary of your benefits earned to date (if you have worked in Social</a:t>
            </a:r>
          </a:p>
          <a:p>
            <a:pPr lvl="0">
              <a:buNone/>
            </a:pPr>
            <a:r>
              <a:rPr lang="en-US" dirty="0"/>
              <a:t>Security covered employment).  You need at least 40 credits (10 years of work) of Social Security</a:t>
            </a:r>
          </a:p>
          <a:p>
            <a:pPr lvl="0">
              <a:buNone/>
            </a:pPr>
            <a:r>
              <a:rPr lang="en-US" dirty="0"/>
              <a:t>employment, or your spouse needs to be covered in order for you to be eligible. </a:t>
            </a:r>
          </a:p>
          <a:p>
            <a:pPr>
              <a:buNone/>
            </a:pPr>
            <a:r>
              <a:rPr lang="en-US" dirty="0"/>
              <a:t> </a:t>
            </a:r>
          </a:p>
          <a:p>
            <a:pPr lvl="0">
              <a:buNone/>
            </a:pPr>
            <a:r>
              <a:rPr lang="en-US" dirty="0"/>
              <a:t>If you have ever withdrawn your PERS, PSERS, or LEOFF contributions, contact the Washington State</a:t>
            </a:r>
          </a:p>
          <a:p>
            <a:pPr lvl="0">
              <a:buNone/>
            </a:pPr>
            <a:r>
              <a:rPr lang="en-US" dirty="0"/>
              <a:t>Department of Retirement Systems (DRS) for information on recovering withdrawn or optional service</a:t>
            </a:r>
          </a:p>
          <a:p>
            <a:pPr lvl="0">
              <a:buNone/>
            </a:pPr>
            <a:r>
              <a:rPr lang="en-US" dirty="0"/>
              <a:t>credit.  You may be eligible to buy back all or part of your previously withdrawn service credit.  </a:t>
            </a:r>
          </a:p>
          <a:p>
            <a:pPr>
              <a:buNone/>
            </a:pPr>
            <a:r>
              <a:rPr lang="en-US" dirty="0"/>
              <a:t> </a:t>
            </a:r>
          </a:p>
          <a:p>
            <a:pPr lvl="0">
              <a:buNone/>
            </a:pPr>
            <a:r>
              <a:rPr lang="en-US" dirty="0"/>
              <a:t>Contact your HR Analyst for information on making “catch-up” contributions to your MEBT or 457</a:t>
            </a:r>
          </a:p>
          <a:p>
            <a:pPr lvl="0">
              <a:buNone/>
            </a:pPr>
            <a:r>
              <a:rPr lang="en-US" dirty="0"/>
              <a:t>Deferred Compensation accounts, if you are age 50 or older.</a:t>
            </a:r>
          </a:p>
          <a:p>
            <a:pPr>
              <a:buNone/>
            </a:pPr>
            <a:r>
              <a:rPr lang="en-US" dirty="0"/>
              <a: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3-5 Years Before Retirement</a:t>
            </a:r>
          </a:p>
        </p:txBody>
      </p:sp>
      <p:sp>
        <p:nvSpPr>
          <p:cNvPr id="3" name="Content Placeholder 2"/>
          <p:cNvSpPr>
            <a:spLocks noGrp="1"/>
          </p:cNvSpPr>
          <p:nvPr>
            <p:ph idx="1"/>
          </p:nvPr>
        </p:nvSpPr>
        <p:spPr>
          <a:xfrm>
            <a:off x="457200" y="1417638"/>
            <a:ext cx="8229600" cy="5126281"/>
          </a:xfrm>
        </p:spPr>
        <p:txBody>
          <a:bodyPr>
            <a:normAutofit fontScale="40000" lnSpcReduction="20000"/>
          </a:bodyPr>
          <a:lstStyle/>
          <a:p>
            <a:pPr lvl="0">
              <a:buNone/>
            </a:pPr>
            <a:r>
              <a:rPr lang="en-US" dirty="0"/>
              <a:t>Contact your HR Analyst about increasing your 457 Deferred Compensation contributions.  For the last</a:t>
            </a:r>
          </a:p>
          <a:p>
            <a:pPr lvl="0">
              <a:buNone/>
            </a:pPr>
            <a:r>
              <a:rPr lang="en-US" dirty="0"/>
              <a:t>three years before retirement, the 457 Deferred Compensation contribution limit is increased to twice</a:t>
            </a:r>
          </a:p>
          <a:p>
            <a:pPr lvl="0">
              <a:buNone/>
            </a:pPr>
            <a:r>
              <a:rPr lang="en-US" dirty="0"/>
              <a:t>the regular dollar limit if you have not been contributing the maximum amount in previous years.</a:t>
            </a:r>
          </a:p>
          <a:p>
            <a:pPr>
              <a:buNone/>
            </a:pPr>
            <a:r>
              <a:rPr lang="en-US" dirty="0"/>
              <a:t> </a:t>
            </a:r>
          </a:p>
          <a:p>
            <a:pPr lvl="0">
              <a:buNone/>
            </a:pPr>
            <a:r>
              <a:rPr lang="en-US" dirty="0"/>
              <a:t>Contact Northwest Plan Services regarding the option to move your MEBT balance into a money market</a:t>
            </a:r>
          </a:p>
          <a:p>
            <a:pPr lvl="0">
              <a:buNone/>
            </a:pPr>
            <a:r>
              <a:rPr lang="en-US" dirty="0"/>
              <a:t>account.  </a:t>
            </a:r>
          </a:p>
          <a:p>
            <a:pPr>
              <a:buNone/>
            </a:pPr>
            <a:r>
              <a:rPr lang="en-US" dirty="0"/>
              <a:t> </a:t>
            </a:r>
          </a:p>
          <a:p>
            <a:pPr lvl="0">
              <a:buNone/>
            </a:pPr>
            <a:r>
              <a:rPr lang="en-US" dirty="0"/>
              <a:t>Begin exploring options for payout of your MEBT and/or 457 </a:t>
            </a:r>
            <a:r>
              <a:rPr lang="en-US" dirty="0" err="1"/>
              <a:t>account(s</a:t>
            </a:r>
            <a:r>
              <a:rPr lang="en-US" dirty="0"/>
              <a:t>).  You do not have to make a</a:t>
            </a:r>
          </a:p>
          <a:p>
            <a:pPr lvl="0">
              <a:buNone/>
            </a:pPr>
            <a:r>
              <a:rPr lang="en-US" dirty="0"/>
              <a:t>payout decision until 30 to 90 days before your actual retirement date.</a:t>
            </a:r>
          </a:p>
          <a:p>
            <a:pPr>
              <a:buNone/>
            </a:pPr>
            <a:r>
              <a:rPr lang="en-US" dirty="0"/>
              <a:t> </a:t>
            </a:r>
          </a:p>
          <a:p>
            <a:pPr lvl="0">
              <a:buNone/>
            </a:pPr>
            <a:r>
              <a:rPr lang="en-US" dirty="0"/>
              <a:t>Attend pre-retirement seminars or workshops through the Washington State Department of Retirement</a:t>
            </a:r>
          </a:p>
          <a:p>
            <a:pPr lvl="0">
              <a:buNone/>
            </a:pPr>
            <a:r>
              <a:rPr lang="en-US" dirty="0"/>
              <a:t>Services (DRS) to determine your retirement eligibility, benefit calculations, and payment options for</a:t>
            </a:r>
          </a:p>
          <a:p>
            <a:pPr lvl="0">
              <a:buNone/>
            </a:pPr>
            <a:r>
              <a:rPr lang="en-US" dirty="0"/>
              <a:t>PERS/PSERS/LEOFF.  In addition, the seminars include presentations by experts in financial planning, estate planning,</a:t>
            </a:r>
          </a:p>
          <a:p>
            <a:pPr lvl="0">
              <a:buNone/>
            </a:pPr>
            <a:r>
              <a:rPr lang="en-US" dirty="0"/>
              <a:t>health insurance, and Social Security.  To sign up online go to: </a:t>
            </a:r>
            <a:r>
              <a:rPr lang="en-US" u="sng" dirty="0">
                <a:hlinkClick r:id="rId2"/>
              </a:rPr>
              <a:t>https://fortress.wa.gov/drs/retirementplanning/main.asp</a:t>
            </a:r>
            <a:r>
              <a:rPr lang="en-US" dirty="0"/>
              <a:t>.</a:t>
            </a:r>
          </a:p>
          <a:p>
            <a:pPr>
              <a:buNone/>
            </a:pPr>
            <a:r>
              <a:rPr lang="en-US" dirty="0"/>
              <a:t> </a:t>
            </a:r>
          </a:p>
          <a:p>
            <a:pPr lvl="0">
              <a:buNone/>
            </a:pPr>
            <a:r>
              <a:rPr lang="en-US" dirty="0"/>
              <a:t>Determine your eligibility and potential cost for retiree health care benefits including:</a:t>
            </a:r>
          </a:p>
          <a:p>
            <a:pPr lvl="2"/>
            <a:r>
              <a:rPr lang="en-US" dirty="0"/>
              <a:t>Medicare</a:t>
            </a:r>
          </a:p>
          <a:p>
            <a:pPr lvl="2"/>
            <a:r>
              <a:rPr lang="en-US" dirty="0"/>
              <a:t>COBRA</a:t>
            </a:r>
          </a:p>
          <a:p>
            <a:pPr lvl="2"/>
            <a:r>
              <a:rPr lang="en-US" dirty="0"/>
              <a:t>City of Kirkland Retiree Coverage</a:t>
            </a:r>
          </a:p>
          <a:p>
            <a:pPr lvl="2"/>
            <a:r>
              <a:rPr lang="en-US" dirty="0"/>
              <a:t>Individual Insurance Coverage</a:t>
            </a:r>
          </a:p>
          <a:p>
            <a:pPr>
              <a:buNone/>
            </a:pPr>
            <a:r>
              <a:rPr lang="en-US" dirty="0"/>
              <a:t> </a:t>
            </a:r>
          </a:p>
          <a:p>
            <a:pPr lvl="0">
              <a:buNone/>
            </a:pPr>
            <a:r>
              <a:rPr lang="en-US" dirty="0"/>
              <a:t>Visit your local Social Security office or </a:t>
            </a:r>
            <a:r>
              <a:rPr lang="en-US" u="sng" dirty="0" err="1"/>
              <a:t>www.socialsecurity.gov</a:t>
            </a:r>
            <a:r>
              <a:rPr lang="en-US" dirty="0"/>
              <a:t> to receive applicable information to help determine your</a:t>
            </a:r>
          </a:p>
          <a:p>
            <a:pPr lvl="0">
              <a:buNone/>
            </a:pPr>
            <a:r>
              <a:rPr lang="en-US" dirty="0"/>
              <a:t>eligibility for benefits.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Retiring This Year?</a:t>
            </a:r>
          </a:p>
        </p:txBody>
      </p:sp>
      <p:sp>
        <p:nvSpPr>
          <p:cNvPr id="3" name="Content Placeholder 2"/>
          <p:cNvSpPr>
            <a:spLocks noGrp="1"/>
          </p:cNvSpPr>
          <p:nvPr>
            <p:ph idx="1"/>
          </p:nvPr>
        </p:nvSpPr>
        <p:spPr>
          <a:xfrm>
            <a:off x="457200" y="1403832"/>
            <a:ext cx="8229600" cy="5002030"/>
          </a:xfrm>
        </p:spPr>
        <p:txBody>
          <a:bodyPr>
            <a:normAutofit fontScale="47500" lnSpcReduction="20000"/>
          </a:bodyPr>
          <a:lstStyle/>
          <a:p>
            <a:pPr lvl="0">
              <a:buNone/>
            </a:pPr>
            <a:r>
              <a:rPr lang="en-US" dirty="0"/>
              <a:t>Notify your Human Resources Analyst of your intent to retire at least three months in advance of your</a:t>
            </a:r>
          </a:p>
          <a:p>
            <a:pPr lvl="0">
              <a:buNone/>
            </a:pPr>
            <a:r>
              <a:rPr lang="en-US" dirty="0"/>
              <a:t>actual retirement date.  </a:t>
            </a:r>
            <a:br>
              <a:rPr lang="en-US" dirty="0"/>
            </a:br>
            <a:endParaRPr lang="en-US" dirty="0"/>
          </a:p>
          <a:p>
            <a:pPr lvl="0">
              <a:buNone/>
            </a:pPr>
            <a:r>
              <a:rPr lang="en-US" dirty="0"/>
              <a:t>Notify department management of your intent to retire.</a:t>
            </a:r>
            <a:br>
              <a:rPr lang="en-US" dirty="0"/>
            </a:br>
            <a:endParaRPr lang="en-US" dirty="0"/>
          </a:p>
          <a:p>
            <a:pPr lvl="0">
              <a:buNone/>
            </a:pPr>
            <a:r>
              <a:rPr lang="en-US" dirty="0"/>
              <a:t>Verify holiday, vacation and any other accruals with your Timekeeper to determine if you should use any</a:t>
            </a:r>
          </a:p>
          <a:p>
            <a:pPr lvl="0">
              <a:buNone/>
            </a:pPr>
            <a:r>
              <a:rPr lang="en-US" dirty="0"/>
              <a:t>accrued leave prior to your retirement. </a:t>
            </a:r>
            <a:br>
              <a:rPr lang="en-US" dirty="0"/>
            </a:br>
            <a:endParaRPr lang="en-US" dirty="0"/>
          </a:p>
          <a:p>
            <a:pPr lvl="0">
              <a:buNone/>
            </a:pPr>
            <a:r>
              <a:rPr lang="en-US" dirty="0"/>
              <a:t>If you haven’t already, attend a pre-retirement seminar or workshop through the Washington State</a:t>
            </a:r>
          </a:p>
          <a:p>
            <a:pPr lvl="0">
              <a:buNone/>
            </a:pPr>
            <a:r>
              <a:rPr lang="en-US" dirty="0"/>
              <a:t>Department of Retirement Services (DRS) to determine your retirement eligibility, benefit calculations,</a:t>
            </a:r>
          </a:p>
          <a:p>
            <a:pPr lvl="0">
              <a:buNone/>
            </a:pPr>
            <a:r>
              <a:rPr lang="en-US" dirty="0"/>
              <a:t>and payment options for PERS/PSERS/LEOFF.  In addition, the DRS seminars include presentations by</a:t>
            </a:r>
          </a:p>
          <a:p>
            <a:pPr lvl="0">
              <a:buNone/>
            </a:pPr>
            <a:r>
              <a:rPr lang="en-US" dirty="0"/>
              <a:t>experts in financial planning, estate planning, health insurance, and Social Security.  To sign up online go</a:t>
            </a:r>
          </a:p>
          <a:p>
            <a:pPr lvl="0">
              <a:buNone/>
            </a:pPr>
            <a:r>
              <a:rPr lang="en-US" dirty="0"/>
              <a:t>to: </a:t>
            </a:r>
            <a:r>
              <a:rPr lang="en-US" u="sng" dirty="0">
                <a:hlinkClick r:id="rId2"/>
              </a:rPr>
              <a:t>https://fortress.wa.gov/drs/retirementplanning/main.asp</a:t>
            </a:r>
            <a:r>
              <a:rPr lang="en-US" dirty="0"/>
              <a:t>.</a:t>
            </a:r>
            <a:br>
              <a:rPr lang="en-US" dirty="0"/>
            </a:br>
            <a:endParaRPr lang="en-US" dirty="0"/>
          </a:p>
          <a:p>
            <a:pPr lvl="0">
              <a:buNone/>
            </a:pPr>
            <a:r>
              <a:rPr lang="en-US" dirty="0"/>
              <a:t>Call a Retirement Services Analyst at DRS to notify them of your intent to retire and obtain an estimate</a:t>
            </a:r>
          </a:p>
          <a:p>
            <a:pPr lvl="0">
              <a:buNone/>
            </a:pPr>
            <a:r>
              <a:rPr lang="en-US" dirty="0"/>
              <a:t>of your PERS, PSERS, or LEOFF benefits.  DRS will return a retirement application with your benefits</a:t>
            </a:r>
          </a:p>
          <a:p>
            <a:pPr lvl="0">
              <a:buNone/>
            </a:pPr>
            <a:r>
              <a:rPr lang="en-US" dirty="0"/>
              <a:t>estimate.</a:t>
            </a:r>
            <a:br>
              <a:rPr lang="en-US" dirty="0"/>
            </a:br>
            <a:endParaRPr lang="en-US" dirty="0"/>
          </a:p>
          <a:p>
            <a:pPr lvl="0">
              <a:buNone/>
            </a:pPr>
            <a:r>
              <a:rPr lang="en-US" dirty="0"/>
              <a:t>Contact Social Security to determine what forms you need to complete and find out when you will start</a:t>
            </a:r>
          </a:p>
          <a:p>
            <a:pPr lvl="0">
              <a:buNone/>
            </a:pPr>
            <a:r>
              <a:rPr lang="en-US" dirty="0"/>
              <a:t>receiving Social Security benefits, if eligible. </a:t>
            </a:r>
            <a:r>
              <a:rPr lang="en-US" u="sng" dirty="0"/>
              <a:t>(</a:t>
            </a:r>
            <a:r>
              <a:rPr lang="en-US" u="sng" dirty="0" err="1"/>
              <a:t>www.socialsecurity.gov</a:t>
            </a:r>
            <a:r>
              <a:rPr lang="en-US" u="sng" dirty="0"/>
              <a:t>)</a:t>
            </a:r>
            <a:br>
              <a:rPr lang="en-US" dirty="0"/>
            </a:b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62500" lnSpcReduction="20000"/>
          </a:bodyPr>
          <a:lstStyle/>
          <a:p>
            <a:pPr lvl="0">
              <a:buNone/>
            </a:pPr>
            <a:r>
              <a:rPr lang="en-US" dirty="0"/>
              <a:t>Investigate the tax consequences for pension payments you will receive,</a:t>
            </a:r>
          </a:p>
          <a:p>
            <a:pPr lvl="0">
              <a:buNone/>
            </a:pPr>
            <a:r>
              <a:rPr lang="en-US" dirty="0"/>
              <a:t>including:</a:t>
            </a:r>
          </a:p>
          <a:p>
            <a:pPr lvl="2"/>
            <a:r>
              <a:rPr lang="en-US" dirty="0"/>
              <a:t>MEBT</a:t>
            </a:r>
          </a:p>
          <a:p>
            <a:pPr lvl="2"/>
            <a:r>
              <a:rPr lang="en-US" dirty="0"/>
              <a:t>457 Deferred Compensation</a:t>
            </a:r>
          </a:p>
          <a:p>
            <a:pPr lvl="2"/>
            <a:r>
              <a:rPr lang="en-US" dirty="0"/>
              <a:t>PERS/PSERS/LEOFF</a:t>
            </a:r>
          </a:p>
          <a:p>
            <a:pPr lvl="2"/>
            <a:r>
              <a:rPr lang="en-US" dirty="0"/>
              <a:t>Social Security</a:t>
            </a:r>
            <a:br>
              <a:rPr lang="en-US" dirty="0"/>
            </a:br>
            <a:endParaRPr lang="en-US" dirty="0"/>
          </a:p>
          <a:p>
            <a:pPr lvl="0">
              <a:buNone/>
            </a:pPr>
            <a:r>
              <a:rPr lang="en-US" dirty="0"/>
              <a:t>If you are considering part-time employment, make sure you consider: </a:t>
            </a:r>
          </a:p>
          <a:p>
            <a:pPr lvl="2"/>
            <a:r>
              <a:rPr lang="en-US" dirty="0"/>
              <a:t>The need for additional credits to qualify for Social Security or Medicare benefits; </a:t>
            </a:r>
          </a:p>
          <a:p>
            <a:pPr lvl="2"/>
            <a:r>
              <a:rPr lang="en-US" dirty="0"/>
              <a:t>The effect of earned income on Social Security benefits;</a:t>
            </a:r>
          </a:p>
          <a:p>
            <a:pPr lvl="2"/>
            <a:r>
              <a:rPr lang="en-US" dirty="0"/>
              <a:t>The effect of earned income on PERS, PSERS, or LEOFF benefits (see “Working After Retirement”).</a:t>
            </a:r>
            <a:br>
              <a:rPr lang="en-US" dirty="0"/>
            </a:br>
            <a:endParaRPr lang="en-US" dirty="0"/>
          </a:p>
          <a:p>
            <a:pPr lvl="0">
              <a:buNone/>
            </a:pPr>
            <a:r>
              <a:rPr lang="en-US" dirty="0"/>
              <a:t>If you have an outstanding MEBT loan, contact Northwest Plan Services for</a:t>
            </a:r>
          </a:p>
          <a:p>
            <a:pPr lvl="0">
              <a:buNone/>
            </a:pPr>
            <a:r>
              <a:rPr lang="en-US" dirty="0"/>
              <a:t>information on paying off your loan before you retire.  There may be tax</a:t>
            </a:r>
          </a:p>
          <a:p>
            <a:pPr lvl="0">
              <a:buNone/>
            </a:pPr>
            <a:r>
              <a:rPr lang="en-US" dirty="0"/>
              <a:t>consequences if you have an outstanding loan balance when you retire.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30-60 Days before Retirement</a:t>
            </a:r>
          </a:p>
        </p:txBody>
      </p:sp>
      <p:sp>
        <p:nvSpPr>
          <p:cNvPr id="3" name="Content Placeholder 2"/>
          <p:cNvSpPr>
            <a:spLocks noGrp="1"/>
          </p:cNvSpPr>
          <p:nvPr>
            <p:ph idx="1"/>
          </p:nvPr>
        </p:nvSpPr>
        <p:spPr/>
        <p:txBody>
          <a:bodyPr>
            <a:normAutofit fontScale="77500" lnSpcReduction="20000"/>
          </a:bodyPr>
          <a:lstStyle/>
          <a:p>
            <a:pPr lvl="1">
              <a:buNone/>
            </a:pPr>
            <a:r>
              <a:rPr lang="en-US" dirty="0"/>
              <a:t>Verify that your beneficiary information is correct for MEBT</a:t>
            </a:r>
          </a:p>
          <a:p>
            <a:pPr lvl="1">
              <a:buNone/>
            </a:pPr>
            <a:r>
              <a:rPr lang="en-US" dirty="0"/>
              <a:t>(Human Resources), PERS/PSERS/LEOFF (DRS) and/or 457</a:t>
            </a:r>
          </a:p>
          <a:p>
            <a:pPr lvl="1">
              <a:buNone/>
            </a:pPr>
            <a:r>
              <a:rPr lang="en-US" dirty="0"/>
              <a:t>Deferred Compensation account (ICMA).</a:t>
            </a:r>
            <a:br>
              <a:rPr lang="en-US" dirty="0"/>
            </a:br>
            <a:endParaRPr lang="en-US" dirty="0"/>
          </a:p>
          <a:p>
            <a:pPr lvl="1">
              <a:buNone/>
            </a:pPr>
            <a:r>
              <a:rPr lang="en-US" dirty="0"/>
              <a:t>Select a beginning payment date and payout method for your</a:t>
            </a:r>
          </a:p>
          <a:p>
            <a:pPr lvl="1">
              <a:buNone/>
            </a:pPr>
            <a:r>
              <a:rPr lang="en-US" dirty="0"/>
              <a:t>MEBT Retirement Savings Plan account and turn in the appropriate</a:t>
            </a:r>
          </a:p>
          <a:p>
            <a:pPr lvl="1">
              <a:buNone/>
            </a:pPr>
            <a:r>
              <a:rPr lang="en-US" dirty="0"/>
              <a:t>forms to Northwest Plan Services.  This paperwork will be</a:t>
            </a:r>
          </a:p>
          <a:p>
            <a:pPr lvl="1">
              <a:buNone/>
            </a:pPr>
            <a:r>
              <a:rPr lang="en-US" dirty="0"/>
              <a:t>processed in the month following your last payroll contribution to</a:t>
            </a:r>
          </a:p>
          <a:p>
            <a:pPr lvl="1">
              <a:buNone/>
            </a:pPr>
            <a:r>
              <a:rPr lang="en-US" dirty="0"/>
              <a:t>your MEBT account.</a:t>
            </a:r>
            <a:br>
              <a:rPr lang="en-US" dirty="0"/>
            </a:br>
            <a:endParaRPr lang="en-US" dirty="0"/>
          </a:p>
          <a:p>
            <a:pPr lvl="1">
              <a:buNone/>
            </a:pPr>
            <a:r>
              <a:rPr lang="en-US" dirty="0"/>
              <a:t>Select a beginning payment date and payout method for your 457</a:t>
            </a:r>
          </a:p>
          <a:p>
            <a:pPr lvl="1">
              <a:buNone/>
            </a:pPr>
            <a:r>
              <a:rPr lang="en-US" dirty="0"/>
              <a:t>Deferred Compensation account and turn in the appropriate forms</a:t>
            </a:r>
          </a:p>
          <a:p>
            <a:pPr lvl="1">
              <a:buNone/>
            </a:pPr>
            <a:r>
              <a:rPr lang="en-US" dirty="0"/>
              <a:t>to ICMA Retirement Trust.</a:t>
            </a:r>
            <a:br>
              <a:rPr lang="en-US" dirty="0"/>
            </a:b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85000" lnSpcReduction="20000"/>
          </a:bodyPr>
          <a:lstStyle/>
          <a:p>
            <a:pPr lvl="1">
              <a:buNone/>
            </a:pPr>
            <a:r>
              <a:rPr lang="en-US" dirty="0"/>
              <a:t>Contact DRS to select a payment method for your PERS</a:t>
            </a:r>
          </a:p>
          <a:p>
            <a:pPr lvl="1">
              <a:buNone/>
            </a:pPr>
            <a:r>
              <a:rPr lang="en-US" dirty="0"/>
              <a:t>PSERS/LEOFF account.</a:t>
            </a:r>
            <a:br>
              <a:rPr lang="en-US" dirty="0"/>
            </a:br>
            <a:endParaRPr lang="en-US" dirty="0"/>
          </a:p>
          <a:p>
            <a:pPr lvl="1">
              <a:buNone/>
            </a:pPr>
            <a:r>
              <a:rPr lang="en-US" dirty="0"/>
              <a:t>Make arrangements with Northwest Plan Services to pay</a:t>
            </a:r>
          </a:p>
          <a:p>
            <a:pPr lvl="1">
              <a:buNone/>
            </a:pPr>
            <a:r>
              <a:rPr lang="en-US" dirty="0"/>
              <a:t>off your MEBT loan, if applicable.</a:t>
            </a:r>
          </a:p>
          <a:p>
            <a:endParaRPr lang="en-US" dirty="0"/>
          </a:p>
          <a:p>
            <a:pPr lvl="1">
              <a:buNone/>
            </a:pPr>
            <a:r>
              <a:rPr lang="en-US" dirty="0"/>
              <a:t>Make arrangements to obtain health care benefits:</a:t>
            </a:r>
          </a:p>
          <a:p>
            <a:pPr lvl="2"/>
            <a:r>
              <a:rPr lang="en-US" dirty="0"/>
              <a:t>Medicare (if age 65 or older);</a:t>
            </a:r>
          </a:p>
          <a:p>
            <a:pPr lvl="2"/>
            <a:r>
              <a:rPr lang="en-US" dirty="0"/>
              <a:t>COBRA</a:t>
            </a:r>
          </a:p>
          <a:p>
            <a:pPr lvl="2"/>
            <a:r>
              <a:rPr lang="en-US" dirty="0"/>
              <a:t>City of Kirkland Retiree Coverage</a:t>
            </a:r>
          </a:p>
          <a:p>
            <a:pPr lvl="2"/>
            <a:r>
              <a:rPr lang="en-US" dirty="0"/>
              <a:t>Individual Insurance Coverage</a:t>
            </a:r>
          </a:p>
          <a:p>
            <a:pPr>
              <a:buNone/>
            </a:pPr>
            <a:r>
              <a:rPr lang="en-US" dirty="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a:t>
            </a:r>
          </a:p>
        </p:txBody>
      </p:sp>
      <p:sp>
        <p:nvSpPr>
          <p:cNvPr id="3" name="Content Placeholder 2"/>
          <p:cNvSpPr>
            <a:spLocks noGrp="1"/>
          </p:cNvSpPr>
          <p:nvPr>
            <p:ph idx="1"/>
          </p:nvPr>
        </p:nvSpPr>
        <p:spPr/>
        <p:txBody>
          <a:bodyPr/>
          <a:lstStyle/>
          <a:p>
            <a:r>
              <a:rPr lang="en-US" dirty="0"/>
              <a:t>LEOFF II</a:t>
            </a:r>
          </a:p>
          <a:p>
            <a:r>
              <a:rPr lang="en-US" dirty="0"/>
              <a:t>MEBT</a:t>
            </a:r>
          </a:p>
          <a:p>
            <a:r>
              <a:rPr lang="en-US" dirty="0"/>
              <a:t>ICMA</a:t>
            </a:r>
          </a:p>
          <a:p>
            <a:r>
              <a:rPr lang="en-US" dirty="0"/>
              <a:t>MERP</a:t>
            </a:r>
          </a:p>
          <a:p>
            <a:r>
              <a:rPr lang="en-US" dirty="0"/>
              <a:t>HRA(VEBA)</a:t>
            </a:r>
          </a:p>
          <a:p>
            <a:r>
              <a:rPr lang="en-US" dirty="0"/>
              <a:t>Social Security</a:t>
            </a:r>
          </a:p>
          <a:p>
            <a:r>
              <a:rPr lang="en-US" dirty="0"/>
              <a:t>Sick Leave </a:t>
            </a:r>
            <a:r>
              <a:rPr lang="en-US" dirty="0" err="1"/>
              <a:t>Cashout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You Reach 65</a:t>
            </a:r>
          </a:p>
        </p:txBody>
      </p:sp>
      <p:sp>
        <p:nvSpPr>
          <p:cNvPr id="3" name="Content Placeholder 2"/>
          <p:cNvSpPr>
            <a:spLocks noGrp="1"/>
          </p:cNvSpPr>
          <p:nvPr>
            <p:ph idx="1"/>
          </p:nvPr>
        </p:nvSpPr>
        <p:spPr/>
        <p:txBody>
          <a:bodyPr/>
          <a:lstStyle/>
          <a:p>
            <a:pPr lvl="1">
              <a:buNone/>
            </a:pPr>
            <a:r>
              <a:rPr lang="en-US" dirty="0"/>
              <a:t>Sign up for Medicare (if you are not already</a:t>
            </a:r>
          </a:p>
          <a:p>
            <a:pPr lvl="1">
              <a:buNone/>
            </a:pPr>
            <a:r>
              <a:rPr lang="en-US" dirty="0"/>
              <a:t>receiving Social Security benefits) through your local</a:t>
            </a:r>
          </a:p>
          <a:p>
            <a:pPr lvl="1">
              <a:buNone/>
            </a:pPr>
            <a:r>
              <a:rPr lang="en-US" dirty="0"/>
              <a:t>Social Security office.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L2545 Benefits Committee	</a:t>
            </a:r>
          </a:p>
        </p:txBody>
      </p:sp>
      <p:sp>
        <p:nvSpPr>
          <p:cNvPr id="3" name="Content Placeholder 2"/>
          <p:cNvSpPr>
            <a:spLocks noGrp="1"/>
          </p:cNvSpPr>
          <p:nvPr>
            <p:ph idx="1"/>
          </p:nvPr>
        </p:nvSpPr>
        <p:spPr/>
        <p:txBody>
          <a:bodyPr/>
          <a:lstStyle/>
          <a:p>
            <a:pPr>
              <a:buNone/>
            </a:pPr>
            <a:r>
              <a:rPr lang="en-US" dirty="0"/>
              <a:t>Please reach out with any questions!</a:t>
            </a:r>
          </a:p>
          <a:p>
            <a:pPr>
              <a:buNone/>
            </a:pPr>
            <a:endParaRPr lang="en-US" dirty="0"/>
          </a:p>
          <a:p>
            <a:pPr>
              <a:buNone/>
            </a:pPr>
            <a:r>
              <a:rPr lang="en-US" dirty="0"/>
              <a:t>Chris Bailey</a:t>
            </a:r>
          </a:p>
          <a:p>
            <a:pPr>
              <a:buNone/>
            </a:pPr>
            <a:r>
              <a:rPr lang="en-US" dirty="0"/>
              <a:t>Ken Henderson</a:t>
            </a:r>
          </a:p>
          <a:p>
            <a:pPr>
              <a:buNone/>
            </a:pPr>
            <a:r>
              <a:rPr lang="en-US" dirty="0"/>
              <a:t>Chris Rogers</a:t>
            </a:r>
          </a:p>
          <a:p>
            <a:pPr>
              <a:buNone/>
            </a:pPr>
            <a:r>
              <a:rPr lang="en-US" dirty="0"/>
              <a:t>Mark </a:t>
            </a:r>
            <a:r>
              <a:rPr lang="en-US" dirty="0" err="1"/>
              <a:t>Crickmore</a:t>
            </a:r>
            <a:endParaRPr lang="en-US" dirty="0"/>
          </a:p>
          <a:p>
            <a:pPr>
              <a:buNone/>
            </a:pPr>
            <a:r>
              <a:rPr lang="en-US" dirty="0"/>
              <a:t>Darren </a:t>
            </a:r>
            <a:r>
              <a:rPr lang="en-US"/>
              <a:t>Broekhuis</a:t>
            </a:r>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lstStyle/>
          <a:p>
            <a:r>
              <a:rPr lang="en-US" dirty="0"/>
              <a:t>I am not a financial advisor! I am a member of the local who saw a need to understand our retirement benefits better and to hopefully help others do the same.</a:t>
            </a:r>
          </a:p>
          <a:p>
            <a:pPr>
              <a:buNone/>
            </a:pPr>
            <a:endParaRPr lang="en-US" dirty="0"/>
          </a:p>
          <a:p>
            <a:r>
              <a:rPr lang="en-US" dirty="0"/>
              <a:t>GET A FINANCIAL ADVISOR!!!!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LEOFF II</a:t>
            </a:r>
          </a:p>
        </p:txBody>
      </p:sp>
      <p:sp>
        <p:nvSpPr>
          <p:cNvPr id="3" name="Content Placeholder 2"/>
          <p:cNvSpPr>
            <a:spLocks noGrp="1"/>
          </p:cNvSpPr>
          <p:nvPr>
            <p:ph idx="1"/>
          </p:nvPr>
        </p:nvSpPr>
        <p:spPr/>
        <p:txBody>
          <a:bodyPr>
            <a:normAutofit fontScale="70000" lnSpcReduction="20000"/>
          </a:bodyPr>
          <a:lstStyle/>
          <a:p>
            <a:r>
              <a:rPr lang="en-US" dirty="0"/>
              <a:t>Department of Retirement Services:</a:t>
            </a:r>
          </a:p>
          <a:p>
            <a:pPr>
              <a:buNone/>
            </a:pPr>
            <a:r>
              <a:rPr lang="en-US" u="sng" dirty="0">
                <a:hlinkClick r:id="rId2"/>
              </a:rPr>
              <a:t>https://www.drs.wa.gov/</a:t>
            </a:r>
            <a:endParaRPr lang="en-US" u="sng" dirty="0"/>
          </a:p>
          <a:p>
            <a:endParaRPr lang="en-US" u="sng" dirty="0"/>
          </a:p>
          <a:p>
            <a:r>
              <a:rPr lang="en-US" b="1" dirty="0"/>
              <a:t>Your Contributions: </a:t>
            </a:r>
            <a:r>
              <a:rPr lang="en-US" dirty="0"/>
              <a:t>8.53% of your pretax salary</a:t>
            </a:r>
          </a:p>
          <a:p>
            <a:endParaRPr lang="en-US" b="1" dirty="0"/>
          </a:p>
          <a:p>
            <a:r>
              <a:rPr lang="en-US" b="1" dirty="0"/>
              <a:t>Benefit Formula </a:t>
            </a:r>
          </a:p>
          <a:p>
            <a:pPr>
              <a:buNone/>
            </a:pPr>
            <a:endParaRPr lang="en-US" dirty="0"/>
          </a:p>
          <a:p>
            <a:pPr>
              <a:buNone/>
            </a:pPr>
            <a:r>
              <a:rPr lang="en-US" dirty="0"/>
              <a:t>The amount of your retirement benefit depends upon</a:t>
            </a:r>
          </a:p>
          <a:p>
            <a:pPr>
              <a:buNone/>
            </a:pPr>
            <a:r>
              <a:rPr lang="en-US" dirty="0"/>
              <a:t>your time in service and your final average salary (FAS). </a:t>
            </a:r>
          </a:p>
          <a:p>
            <a:pPr>
              <a:buNone/>
            </a:pPr>
            <a:r>
              <a:rPr lang="en-US" dirty="0"/>
              <a:t>Your monthly service retirement benefit is calculated</a:t>
            </a:r>
          </a:p>
          <a:p>
            <a:pPr>
              <a:buNone/>
            </a:pPr>
            <a:r>
              <a:rPr lang="en-US" dirty="0"/>
              <a:t>using the following formula: </a:t>
            </a:r>
          </a:p>
          <a:p>
            <a:pPr>
              <a:buNone/>
            </a:pPr>
            <a:endParaRPr lang="en-US" dirty="0"/>
          </a:p>
          <a:p>
            <a:pPr>
              <a:buNone/>
            </a:pPr>
            <a:r>
              <a:rPr lang="en-US" dirty="0"/>
              <a:t>Service Credit Months / 12 </a:t>
            </a:r>
            <a:r>
              <a:rPr lang="en-US" dirty="0" err="1"/>
              <a:t>x</a:t>
            </a:r>
            <a:r>
              <a:rPr lang="en-US" dirty="0"/>
              <a:t> 2% </a:t>
            </a:r>
            <a:r>
              <a:rPr lang="en-US" dirty="0" err="1"/>
              <a:t>x</a:t>
            </a:r>
            <a:r>
              <a:rPr lang="en-US" dirty="0"/>
              <a:t> FAS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t>
            </a:r>
          </a:p>
        </p:txBody>
      </p:sp>
      <p:sp>
        <p:nvSpPr>
          <p:cNvPr id="3" name="Content Placeholder 2"/>
          <p:cNvSpPr>
            <a:spLocks noGrp="1"/>
          </p:cNvSpPr>
          <p:nvPr>
            <p:ph idx="1"/>
          </p:nvPr>
        </p:nvSpPr>
        <p:spPr/>
        <p:txBody>
          <a:bodyPr>
            <a:normAutofit lnSpcReduction="10000"/>
          </a:bodyPr>
          <a:lstStyle/>
          <a:p>
            <a:pPr>
              <a:buNone/>
            </a:pPr>
            <a:r>
              <a:rPr lang="en-US" dirty="0"/>
              <a:t>Let’s say you work 25 years and the average of</a:t>
            </a:r>
          </a:p>
          <a:p>
            <a:pPr>
              <a:buNone/>
            </a:pPr>
            <a:r>
              <a:rPr lang="en-US" dirty="0"/>
              <a:t>your highest 60 months of income (FAC) is</a:t>
            </a:r>
          </a:p>
          <a:p>
            <a:pPr>
              <a:buNone/>
            </a:pPr>
            <a:r>
              <a:rPr lang="en-US" dirty="0"/>
              <a:t>$10,000 a month.</a:t>
            </a:r>
          </a:p>
          <a:p>
            <a:pPr>
              <a:buNone/>
            </a:pPr>
            <a:endParaRPr lang="en-US" dirty="0"/>
          </a:p>
          <a:p>
            <a:pPr>
              <a:buNone/>
            </a:pPr>
            <a:r>
              <a:rPr lang="en-US" dirty="0"/>
              <a:t>.02% </a:t>
            </a:r>
            <a:r>
              <a:rPr lang="en-US" dirty="0" err="1"/>
              <a:t>x</a:t>
            </a:r>
            <a:r>
              <a:rPr lang="en-US" dirty="0"/>
              <a:t> 25 </a:t>
            </a:r>
            <a:r>
              <a:rPr lang="en-US" dirty="0" err="1"/>
              <a:t>x</a:t>
            </a:r>
            <a:r>
              <a:rPr lang="en-US" dirty="0"/>
              <a:t> $10,000 = $5000</a:t>
            </a:r>
          </a:p>
          <a:p>
            <a:pPr>
              <a:buNone/>
            </a:pPr>
            <a:endParaRPr lang="en-US" dirty="0"/>
          </a:p>
          <a:p>
            <a:pPr>
              <a:buNone/>
            </a:pPr>
            <a:r>
              <a:rPr lang="en-US" dirty="0"/>
              <a:t>When you retire, you’d receive $5,000 per</a:t>
            </a:r>
          </a:p>
          <a:p>
            <a:pPr>
              <a:buNone/>
            </a:pPr>
            <a:r>
              <a:rPr lang="en-US" dirty="0"/>
              <a:t>month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Bonus!!!	</a:t>
            </a:r>
          </a:p>
        </p:txBody>
      </p:sp>
      <p:sp>
        <p:nvSpPr>
          <p:cNvPr id="3" name="Content Placeholder 2"/>
          <p:cNvSpPr>
            <a:spLocks noGrp="1"/>
          </p:cNvSpPr>
          <p:nvPr>
            <p:ph idx="1"/>
          </p:nvPr>
        </p:nvSpPr>
        <p:spPr/>
        <p:txBody>
          <a:bodyPr/>
          <a:lstStyle/>
          <a:p>
            <a:pPr>
              <a:buNone/>
            </a:pPr>
            <a:r>
              <a:rPr lang="en-US" dirty="0"/>
              <a:t>Starting in 2023:</a:t>
            </a:r>
          </a:p>
          <a:p>
            <a:pPr>
              <a:buNone/>
            </a:pPr>
            <a:r>
              <a:rPr lang="en-US" dirty="0"/>
              <a:t>.02% </a:t>
            </a:r>
            <a:r>
              <a:rPr lang="en-US" dirty="0" err="1"/>
              <a:t>x</a:t>
            </a:r>
            <a:r>
              <a:rPr lang="en-US" dirty="0"/>
              <a:t> 15 </a:t>
            </a:r>
            <a:r>
              <a:rPr lang="en-US" dirty="0" err="1"/>
              <a:t>x</a:t>
            </a:r>
            <a:r>
              <a:rPr lang="en-US" dirty="0"/>
              <a:t> $10,000 + .025% </a:t>
            </a:r>
            <a:r>
              <a:rPr lang="en-US" dirty="0" err="1"/>
              <a:t>x</a:t>
            </a:r>
            <a:r>
              <a:rPr lang="en-US" dirty="0"/>
              <a:t> 10 </a:t>
            </a:r>
            <a:r>
              <a:rPr lang="en-US" dirty="0" err="1"/>
              <a:t>x</a:t>
            </a:r>
            <a:r>
              <a:rPr lang="en-US" dirty="0"/>
              <a:t> $10,000 =</a:t>
            </a:r>
          </a:p>
          <a:p>
            <a:pPr>
              <a:buNone/>
            </a:pPr>
            <a:r>
              <a:rPr lang="en-US" dirty="0"/>
              <a:t>$5,500 per month now.</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LEOFF II Eligibility</a:t>
            </a:r>
          </a:p>
        </p:txBody>
      </p:sp>
      <p:sp>
        <p:nvSpPr>
          <p:cNvPr id="3" name="Content Placeholder 2"/>
          <p:cNvSpPr>
            <a:spLocks noGrp="1"/>
          </p:cNvSpPr>
          <p:nvPr>
            <p:ph idx="1"/>
          </p:nvPr>
        </p:nvSpPr>
        <p:spPr/>
        <p:txBody>
          <a:bodyPr>
            <a:normAutofit/>
          </a:bodyPr>
          <a:lstStyle/>
          <a:p>
            <a:pPr>
              <a:buNone/>
            </a:pPr>
            <a:endParaRPr lang="en-US" b="1" dirty="0"/>
          </a:p>
          <a:p>
            <a:r>
              <a:rPr lang="en-US" b="1" dirty="0"/>
              <a:t>Early Retirement</a:t>
            </a:r>
          </a:p>
          <a:p>
            <a:pPr>
              <a:buNone/>
            </a:pPr>
            <a:r>
              <a:rPr lang="en-US" dirty="0"/>
              <a:t>-Age 50, with at least 20 years of service.  Prior to age 60, the benefit will be reduced.</a:t>
            </a:r>
          </a:p>
          <a:p>
            <a:pPr>
              <a:buNone/>
            </a:pPr>
            <a:endParaRPr lang="en-US" dirty="0"/>
          </a:p>
          <a:p>
            <a:r>
              <a:rPr lang="en-US" b="1" dirty="0"/>
              <a:t>Normal Retirement</a:t>
            </a:r>
          </a:p>
          <a:p>
            <a:pPr>
              <a:buNone/>
            </a:pPr>
            <a:r>
              <a:rPr lang="en-US" dirty="0"/>
              <a:t>-Age 53, with at least 5 years of service</a:t>
            </a:r>
            <a:endParaRPr lang="en-US" b="1" dirty="0"/>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MEBT</a:t>
            </a:r>
          </a:p>
        </p:txBody>
      </p:sp>
      <p:sp>
        <p:nvSpPr>
          <p:cNvPr id="3" name="Content Placeholder 2"/>
          <p:cNvSpPr>
            <a:spLocks noGrp="1"/>
          </p:cNvSpPr>
          <p:nvPr>
            <p:ph idx="1"/>
          </p:nvPr>
        </p:nvSpPr>
        <p:spPr/>
        <p:txBody>
          <a:bodyPr/>
          <a:lstStyle/>
          <a:p>
            <a:r>
              <a:rPr lang="en-US" dirty="0"/>
              <a:t>Municipal Employee Benefit Trust</a:t>
            </a:r>
          </a:p>
          <a:p>
            <a:r>
              <a:rPr lang="en-US" u="sng" dirty="0">
                <a:hlinkClick r:id="rId2"/>
              </a:rPr>
              <a:t>https://nwps401k.com/</a:t>
            </a:r>
            <a:endParaRPr lang="en-US" dirty="0"/>
          </a:p>
          <a:p>
            <a:r>
              <a:rPr lang="en-US" dirty="0"/>
              <a:t>Employer Matched benefit up to 6.2%</a:t>
            </a:r>
          </a:p>
          <a:p>
            <a:r>
              <a:rPr lang="en-US" dirty="0"/>
              <a:t>2023 contribution limit is $22,500 + up to $7500 is age 50 plus + Employer match</a:t>
            </a:r>
          </a:p>
          <a:p>
            <a:r>
              <a:rPr lang="en-US" dirty="0"/>
              <a:t>Pre/Post/Roth options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ICMA/Mission Square</a:t>
            </a:r>
          </a:p>
        </p:txBody>
      </p:sp>
      <p:sp>
        <p:nvSpPr>
          <p:cNvPr id="3" name="Content Placeholder 2"/>
          <p:cNvSpPr>
            <a:spLocks noGrp="1"/>
          </p:cNvSpPr>
          <p:nvPr>
            <p:ph idx="1"/>
          </p:nvPr>
        </p:nvSpPr>
        <p:spPr/>
        <p:txBody>
          <a:bodyPr>
            <a:normAutofit fontScale="92500"/>
          </a:bodyPr>
          <a:lstStyle/>
          <a:p>
            <a:r>
              <a:rPr lang="en-US" u="sng" dirty="0">
                <a:hlinkClick r:id="rId2"/>
              </a:rPr>
              <a:t>https://www.icmarc.org/</a:t>
            </a:r>
            <a:endParaRPr lang="en-US" u="sng" dirty="0"/>
          </a:p>
          <a:p>
            <a:r>
              <a:rPr lang="en-US" dirty="0"/>
              <a:t>ICMA is now Mission Square</a:t>
            </a:r>
          </a:p>
          <a:p>
            <a:r>
              <a:rPr lang="en-US" u="sng" dirty="0">
                <a:hlinkClick r:id="rId3"/>
              </a:rPr>
              <a:t>https://www.missionsq.org</a:t>
            </a:r>
            <a:endParaRPr lang="en-US" u="sng" dirty="0"/>
          </a:p>
          <a:p>
            <a:r>
              <a:rPr lang="en-US" dirty="0"/>
              <a:t>Known as a 457 account and only available to Public Service Employees.</a:t>
            </a:r>
          </a:p>
          <a:p>
            <a:r>
              <a:rPr lang="en-US" dirty="0"/>
              <a:t>It is an optional equivalent to 401K with the same contribution limits minus employer match</a:t>
            </a:r>
          </a:p>
          <a:p>
            <a:r>
              <a:rPr lang="en-US" dirty="0"/>
              <a:t>You can choose how your money is invested</a:t>
            </a:r>
          </a:p>
          <a:p>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TotalTime>
  <Words>1601</Words>
  <Application>Microsoft Office PowerPoint</Application>
  <PresentationFormat>On-screen Show (4:3)</PresentationFormat>
  <Paragraphs>189</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Retirement Benefits Review  </vt:lpstr>
      <vt:lpstr>Benefits </vt:lpstr>
      <vt:lpstr>DISCLAIMER!!!</vt:lpstr>
      <vt:lpstr>LEOFF II</vt:lpstr>
      <vt:lpstr>Example  </vt:lpstr>
      <vt:lpstr>Bonus!!! </vt:lpstr>
      <vt:lpstr>LEOFF II Eligibility</vt:lpstr>
      <vt:lpstr>MEBT</vt:lpstr>
      <vt:lpstr>ICMA/Mission Square</vt:lpstr>
      <vt:lpstr>MERP</vt:lpstr>
      <vt:lpstr>HRA(VEBA)</vt:lpstr>
      <vt:lpstr>Social Security</vt:lpstr>
      <vt:lpstr>Sick Leave Cashout</vt:lpstr>
      <vt:lpstr>Thinking About Retiring?</vt:lpstr>
      <vt:lpstr>3-5 Years Before Retirement</vt:lpstr>
      <vt:lpstr>Retiring This Year?</vt:lpstr>
      <vt:lpstr>Continued</vt:lpstr>
      <vt:lpstr>30-60 Days before Retirement</vt:lpstr>
      <vt:lpstr>Continued</vt:lpstr>
      <vt:lpstr>When You Reach 65</vt:lpstr>
      <vt:lpstr>L2545 Benefits Committee </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Retirement Benefits Review</dc:title>
  <dc:creator>Christopher Bailey</dc:creator>
  <cp:lastModifiedBy>Chris Bailey</cp:lastModifiedBy>
  <cp:revision>5</cp:revision>
  <dcterms:created xsi:type="dcterms:W3CDTF">2022-12-01T02:30:00Z</dcterms:created>
  <dcterms:modified xsi:type="dcterms:W3CDTF">2023-01-05T19:27:17Z</dcterms:modified>
</cp:coreProperties>
</file>